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1" r:id="rId5"/>
    <p:sldId id="262" r:id="rId6"/>
    <p:sldId id="293" r:id="rId7"/>
    <p:sldId id="294" r:id="rId8"/>
    <p:sldId id="295" r:id="rId9"/>
    <p:sldId id="296" r:id="rId10"/>
    <p:sldId id="263" r:id="rId11"/>
    <p:sldId id="285" r:id="rId12"/>
    <p:sldId id="264" r:id="rId13"/>
    <p:sldId id="265" r:id="rId14"/>
    <p:sldId id="277" r:id="rId15"/>
    <p:sldId id="278" r:id="rId16"/>
    <p:sldId id="266" r:id="rId17"/>
    <p:sldId id="282" r:id="rId18"/>
    <p:sldId id="281" r:id="rId19"/>
    <p:sldId id="286" r:id="rId20"/>
    <p:sldId id="287" r:id="rId21"/>
    <p:sldId id="288" r:id="rId22"/>
    <p:sldId id="291" r:id="rId23"/>
    <p:sldId id="297" r:id="rId24"/>
    <p:sldId id="292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723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23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009DA2-56F7-4BD8-9861-61DFD45B1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4604A-7B1A-44ED-802D-3CAD79B7F5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FCB80-108A-4245-84F4-A136D542A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74E9A-4660-455D-8412-B6011B0ADC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81FEE-18CB-4C20-AE9B-099AD34EB6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D680B-893F-4EC5-B930-27FAB4218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99DC9-A2BE-4A15-B14C-4A11DF64A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63CE4-342A-4EA1-AA2B-A7A2DB3C4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73140-BA2D-4D0B-A234-525DFD839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DEC35-68BF-418F-AC93-8CDE7F774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3BD6F-4FC7-409D-8F9B-CAC454E98C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226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615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227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616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228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618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8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8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8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8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8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8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8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8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9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9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9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9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9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9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9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9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229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619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0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0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0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0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0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0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9237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620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0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0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1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621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1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21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1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1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A48D207-C744-4713-8441-421DB43AFB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7772400" cy="4751388"/>
          </a:xfrm>
        </p:spPr>
        <p:txBody>
          <a:bodyPr/>
          <a:lstStyle/>
          <a:p>
            <a:pPr eaLnBrk="1" hangingPunct="1"/>
            <a:r>
              <a:rPr lang="uk-UA" sz="4800" smtClean="0">
                <a:solidFill>
                  <a:schemeClr val="tx1"/>
                </a:solidFill>
              </a:rPr>
              <a:t>Звітна конференція громадського об</a:t>
            </a:r>
            <a:r>
              <a:rPr lang="en-US" sz="4800" smtClean="0">
                <a:solidFill>
                  <a:schemeClr val="tx1"/>
                </a:solidFill>
              </a:rPr>
              <a:t>’</a:t>
            </a:r>
            <a:r>
              <a:rPr lang="uk-UA" sz="4800" smtClean="0">
                <a:solidFill>
                  <a:schemeClr val="tx1"/>
                </a:solidFill>
              </a:rPr>
              <a:t>єднання “Допоможемо собі”</a:t>
            </a:r>
            <a:br>
              <a:rPr lang="uk-UA" sz="4800" smtClean="0">
                <a:solidFill>
                  <a:schemeClr val="tx1"/>
                </a:solidFill>
              </a:rPr>
            </a:br>
            <a:r>
              <a:rPr lang="uk-UA" sz="4800" smtClean="0">
                <a:solidFill>
                  <a:srgbClr val="FFCC00"/>
                </a:solidFill>
              </a:rPr>
              <a:t>Підсумки роботи за </a:t>
            </a:r>
            <a:br>
              <a:rPr lang="uk-UA" sz="4800" smtClean="0">
                <a:solidFill>
                  <a:srgbClr val="FFCC00"/>
                </a:solidFill>
              </a:rPr>
            </a:br>
            <a:r>
              <a:rPr lang="uk-UA" sz="4800" smtClean="0">
                <a:solidFill>
                  <a:srgbClr val="FFCC00"/>
                </a:solidFill>
              </a:rPr>
              <a:t>201</a:t>
            </a:r>
            <a:r>
              <a:rPr lang="en-US" sz="4800" smtClean="0">
                <a:solidFill>
                  <a:srgbClr val="FFCC00"/>
                </a:solidFill>
              </a:rPr>
              <a:t>7</a:t>
            </a:r>
            <a:r>
              <a:rPr lang="uk-UA" sz="4800" smtClean="0">
                <a:solidFill>
                  <a:srgbClr val="FFCC00"/>
                </a:solidFill>
              </a:rPr>
              <a:t> рік</a:t>
            </a:r>
            <a:r>
              <a:rPr lang="uk-UA" sz="4800" smtClean="0">
                <a:solidFill>
                  <a:schemeClr val="tx1"/>
                </a:solidFill>
              </a:rPr>
              <a:t/>
            </a:r>
            <a:br>
              <a:rPr lang="uk-UA" sz="4800" smtClean="0">
                <a:solidFill>
                  <a:schemeClr val="tx1"/>
                </a:solidFill>
              </a:rPr>
            </a:br>
            <a:endParaRPr lang="uk-UA" sz="4800" smtClean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4075" y="5157788"/>
            <a:ext cx="6400800" cy="1031875"/>
          </a:xfrm>
        </p:spPr>
        <p:txBody>
          <a:bodyPr/>
          <a:lstStyle/>
          <a:p>
            <a:pPr algn="r" eaLnBrk="1" hangingPunct="1">
              <a:defRPr/>
            </a:pPr>
            <a:r>
              <a:rPr lang="uk-UA" sz="2000" smtClean="0"/>
              <a:t>Виконавчий директор</a:t>
            </a:r>
          </a:p>
          <a:p>
            <a:pPr algn="r" eaLnBrk="1" hangingPunct="1">
              <a:defRPr/>
            </a:pPr>
            <a:r>
              <a:rPr lang="uk-UA" sz="2000" smtClean="0"/>
              <a:t>Сергій Кудрявцев</a:t>
            </a:r>
            <a:endParaRPr lang="ru-RU" sz="20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Результати діяльності ГО за </a:t>
            </a:r>
            <a:br>
              <a:rPr lang="uk-UA" sz="4000" smtClean="0"/>
            </a:br>
            <a:r>
              <a:rPr lang="uk-UA" sz="4000" smtClean="0"/>
              <a:t>201</a:t>
            </a:r>
            <a:r>
              <a:rPr lang="en-US" sz="4000" smtClean="0"/>
              <a:t>7</a:t>
            </a:r>
            <a:r>
              <a:rPr lang="uk-UA" sz="4000" smtClean="0"/>
              <a:t> рік</a:t>
            </a:r>
            <a:br>
              <a:rPr lang="uk-UA" sz="4000" smtClean="0"/>
            </a:br>
            <a:r>
              <a:rPr lang="uk-UA" sz="2400" smtClean="0">
                <a:solidFill>
                  <a:schemeClr val="tx1"/>
                </a:solidFill>
              </a:rPr>
              <a:t>Видатки, грн.</a:t>
            </a:r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384175" y="1357313"/>
          <a:ext cx="8486775" cy="5248275"/>
        </p:xfrm>
        <a:graphic>
          <a:graphicData uri="http://schemas.openxmlformats.org/presentationml/2006/ole">
            <p:oleObj spid="_x0000_s1030" name="Диаграмма" r:id="rId3" imgW="8486929" imgH="5248145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uk-UA" sz="4000" smtClean="0"/>
              <a:t>Результати діяльності ГО за </a:t>
            </a:r>
            <a:br>
              <a:rPr lang="uk-UA" sz="4000" smtClean="0"/>
            </a:br>
            <a:r>
              <a:rPr lang="uk-UA" sz="4000" smtClean="0"/>
              <a:t>201</a:t>
            </a:r>
            <a:r>
              <a:rPr lang="en-US" sz="4000" smtClean="0"/>
              <a:t>7</a:t>
            </a:r>
            <a:r>
              <a:rPr lang="uk-UA" sz="4000" smtClean="0"/>
              <a:t> рік</a:t>
            </a:r>
            <a:br>
              <a:rPr lang="uk-UA" sz="4000" smtClean="0"/>
            </a:br>
            <a:r>
              <a:rPr lang="uk-UA" sz="2400" smtClean="0">
                <a:solidFill>
                  <a:schemeClr val="tx1"/>
                </a:solidFill>
              </a:rPr>
              <a:t>Видатки, грн.</a:t>
            </a:r>
            <a:r>
              <a:rPr lang="en-US" sz="2400" smtClean="0">
                <a:solidFill>
                  <a:schemeClr val="tx1"/>
                </a:solidFill>
              </a:rPr>
              <a:t/>
            </a:r>
            <a:br>
              <a:rPr lang="en-US" sz="2400" smtClean="0">
                <a:solidFill>
                  <a:schemeClr val="tx1"/>
                </a:solidFill>
              </a:rPr>
            </a:br>
            <a:r>
              <a:rPr lang="en-US" sz="2400" smtClean="0">
                <a:solidFill>
                  <a:schemeClr val="tx1"/>
                </a:solidFill>
              </a:rPr>
              <a:t>2016/2017</a:t>
            </a:r>
            <a:endParaRPr lang="ru-RU" sz="2400" smtClean="0">
              <a:solidFill>
                <a:schemeClr val="tx1"/>
              </a:solidFill>
            </a:endParaRPr>
          </a:p>
        </p:txBody>
      </p:sp>
      <p:graphicFrame>
        <p:nvGraphicFramePr>
          <p:cNvPr id="41990" name="Object 6"/>
          <p:cNvGraphicFramePr>
            <a:graphicFrameLocks noChangeAspect="1"/>
          </p:cNvGraphicFramePr>
          <p:nvPr>
            <p:ph idx="1"/>
          </p:nvPr>
        </p:nvGraphicFramePr>
        <p:xfrm>
          <a:off x="463550" y="1600200"/>
          <a:ext cx="8215313" cy="4525963"/>
        </p:xfrm>
        <a:graphic>
          <a:graphicData uri="http://schemas.openxmlformats.org/presentationml/2006/ole">
            <p:oleObj spid="_x0000_s41990" name="Диаграмма" r:id="rId3" imgW="8229552" imgH="4533789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Результати діяльності ГО за </a:t>
            </a:r>
            <a:br>
              <a:rPr lang="uk-UA" sz="4000" smtClean="0"/>
            </a:br>
            <a:r>
              <a:rPr lang="uk-UA" sz="4000" smtClean="0"/>
              <a:t>201</a:t>
            </a:r>
            <a:r>
              <a:rPr lang="en-US" sz="4000" smtClean="0"/>
              <a:t>7</a:t>
            </a:r>
            <a:r>
              <a:rPr lang="uk-UA" sz="4000" smtClean="0"/>
              <a:t> рік</a:t>
            </a:r>
            <a:br>
              <a:rPr lang="uk-UA" sz="4000" smtClean="0"/>
            </a:br>
            <a:r>
              <a:rPr lang="uk-UA" sz="2400" smtClean="0">
                <a:solidFill>
                  <a:schemeClr val="tx1"/>
                </a:solidFill>
              </a:rPr>
              <a:t>Кількість членів ГО, яким надано допомогу</a:t>
            </a:r>
            <a:endParaRPr lang="ru-RU" sz="2400" smtClean="0">
              <a:solidFill>
                <a:schemeClr val="tx1"/>
              </a:solidFill>
            </a:endParaRPr>
          </a:p>
        </p:txBody>
      </p:sp>
      <p:graphicFrame>
        <p:nvGraphicFramePr>
          <p:cNvPr id="59805" name="Group 2461"/>
          <p:cNvGraphicFramePr>
            <a:graphicFrameLocks noGrp="1"/>
          </p:cNvGraphicFramePr>
          <p:nvPr/>
        </p:nvGraphicFramePr>
        <p:xfrm>
          <a:off x="179388" y="1700213"/>
          <a:ext cx="8785225" cy="4903787"/>
        </p:xfrm>
        <a:graphic>
          <a:graphicData uri="http://schemas.openxmlformats.org/drawingml/2006/table">
            <a:tbl>
              <a:tblPr/>
              <a:tblGrid>
                <a:gridCol w="936625"/>
                <a:gridCol w="719137"/>
                <a:gridCol w="792163"/>
                <a:gridCol w="720725"/>
                <a:gridCol w="719137"/>
                <a:gridCol w="936625"/>
                <a:gridCol w="1008063"/>
                <a:gridCol w="1008062"/>
                <a:gridCol w="865188"/>
                <a:gridCol w="10795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Місяць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Лікування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Стаціонар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Денний стаціонар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Обстеження, в т.ч.: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Комунальні установи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Приватні центри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Стоматологія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Сан-курортне лік-ня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Разом 2017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січень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лютий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березень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квітень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травень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червень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липень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серпень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вересень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жовтень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листопад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грудень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3927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5968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Результати діяльності ГО за </a:t>
            </a:r>
            <a:br>
              <a:rPr lang="uk-UA" sz="4000" smtClean="0"/>
            </a:br>
            <a:r>
              <a:rPr lang="uk-UA" sz="4000" smtClean="0"/>
              <a:t>201</a:t>
            </a:r>
            <a:r>
              <a:rPr lang="en-US" sz="4000" smtClean="0"/>
              <a:t>7</a:t>
            </a:r>
            <a:r>
              <a:rPr lang="uk-UA" sz="4000" smtClean="0"/>
              <a:t> рік</a:t>
            </a:r>
            <a:br>
              <a:rPr lang="uk-UA" sz="4000" smtClean="0"/>
            </a:br>
            <a:r>
              <a:rPr lang="uk-UA" sz="2400" smtClean="0">
                <a:solidFill>
                  <a:schemeClr val="tx1"/>
                </a:solidFill>
              </a:rPr>
              <a:t>Кількість членів ГО, яким надано допомогу</a:t>
            </a:r>
            <a:endParaRPr lang="ru-RU" sz="2400" smtClean="0">
              <a:solidFill>
                <a:schemeClr val="tx1"/>
              </a:solidFill>
            </a:endParaRPr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292100" y="1731963"/>
          <a:ext cx="8583613" cy="4692650"/>
        </p:xfrm>
        <a:graphic>
          <a:graphicData uri="http://schemas.openxmlformats.org/presentationml/2006/ole">
            <p:oleObj spid="_x0000_s2055" name="Диаграмма" r:id="rId3" imgW="6096130" imgH="3333933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77813"/>
            <a:ext cx="8291512" cy="1422400"/>
          </a:xfrm>
        </p:spPr>
        <p:txBody>
          <a:bodyPr/>
          <a:lstStyle/>
          <a:p>
            <a:pPr eaLnBrk="1" hangingPunct="1"/>
            <a:r>
              <a:rPr lang="uk-UA" sz="4000" smtClean="0"/>
              <a:t>Результати діяльності ГО за </a:t>
            </a:r>
            <a:br>
              <a:rPr lang="uk-UA" sz="4000" smtClean="0"/>
            </a:br>
            <a:r>
              <a:rPr lang="uk-UA" sz="4000" smtClean="0"/>
              <a:t>201</a:t>
            </a:r>
            <a:r>
              <a:rPr lang="en-US" sz="4000" smtClean="0"/>
              <a:t>7 </a:t>
            </a:r>
            <a:r>
              <a:rPr lang="uk-UA" sz="4000" smtClean="0"/>
              <a:t>рік</a:t>
            </a:r>
            <a:br>
              <a:rPr lang="uk-UA" sz="4000" smtClean="0"/>
            </a:br>
            <a:r>
              <a:rPr lang="uk-UA" sz="2400" smtClean="0">
                <a:solidFill>
                  <a:schemeClr val="tx1"/>
                </a:solidFill>
              </a:rPr>
              <a:t>Середня вартість допомоги</a:t>
            </a:r>
            <a:br>
              <a:rPr lang="uk-UA" sz="2400" smtClean="0">
                <a:solidFill>
                  <a:schemeClr val="tx1"/>
                </a:solidFill>
              </a:rPr>
            </a:br>
            <a:endParaRPr lang="ru-RU" sz="2400" smtClean="0">
              <a:solidFill>
                <a:schemeClr val="tx1"/>
              </a:solidFill>
            </a:endParaRPr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295275" y="1397000"/>
          <a:ext cx="8686800" cy="5229225"/>
        </p:xfrm>
        <a:graphic>
          <a:graphicData uri="http://schemas.openxmlformats.org/presentationml/2006/ole">
            <p:oleObj spid="_x0000_s3080" name="Диаграмма" r:id="rId3" imgW="8686976" imgH="5229346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77813"/>
            <a:ext cx="8218487" cy="1495425"/>
          </a:xfrm>
        </p:spPr>
        <p:txBody>
          <a:bodyPr/>
          <a:lstStyle/>
          <a:p>
            <a:pPr eaLnBrk="1" hangingPunct="1"/>
            <a:r>
              <a:rPr lang="uk-UA" sz="4000" smtClean="0"/>
              <a:t>Результати діяльності ГО за </a:t>
            </a:r>
            <a:br>
              <a:rPr lang="uk-UA" sz="4000" smtClean="0"/>
            </a:br>
            <a:r>
              <a:rPr lang="uk-UA" sz="4000" smtClean="0"/>
              <a:t> 201</a:t>
            </a:r>
            <a:r>
              <a:rPr lang="en-US" sz="4000" smtClean="0"/>
              <a:t>7</a:t>
            </a:r>
            <a:r>
              <a:rPr lang="uk-UA" sz="4000" smtClean="0"/>
              <a:t> рік </a:t>
            </a:r>
            <a:br>
              <a:rPr lang="uk-UA" sz="4000" smtClean="0"/>
            </a:br>
            <a:r>
              <a:rPr lang="uk-UA" sz="2400" smtClean="0">
                <a:solidFill>
                  <a:schemeClr val="tx1"/>
                </a:solidFill>
              </a:rPr>
              <a:t>Середня вартість лікування </a:t>
            </a:r>
            <a:r>
              <a:rPr lang="en-US" sz="2400" smtClean="0">
                <a:solidFill>
                  <a:schemeClr val="tx1"/>
                </a:solidFill>
              </a:rPr>
              <a:t>201</a:t>
            </a:r>
            <a:r>
              <a:rPr lang="uk-UA" sz="2400" smtClean="0">
                <a:solidFill>
                  <a:schemeClr val="tx1"/>
                </a:solidFill>
              </a:rPr>
              <a:t>4</a:t>
            </a:r>
            <a:r>
              <a:rPr lang="en-US" sz="2400" smtClean="0">
                <a:solidFill>
                  <a:schemeClr val="tx1"/>
                </a:solidFill>
              </a:rPr>
              <a:t>/</a:t>
            </a:r>
            <a:r>
              <a:rPr lang="uk-UA" sz="2400" smtClean="0">
                <a:solidFill>
                  <a:schemeClr val="tx1"/>
                </a:solidFill>
              </a:rPr>
              <a:t>2015/2016</a:t>
            </a:r>
            <a:r>
              <a:rPr lang="en-US" sz="2400" smtClean="0">
                <a:solidFill>
                  <a:schemeClr val="tx1"/>
                </a:solidFill>
              </a:rPr>
              <a:t>/2017</a:t>
            </a:r>
            <a:r>
              <a:rPr lang="uk-UA" sz="2400" smtClean="0">
                <a:solidFill>
                  <a:schemeClr val="tx1"/>
                </a:solidFill>
              </a:rPr>
              <a:t> рр.</a:t>
            </a:r>
            <a:br>
              <a:rPr lang="uk-UA" sz="2400" smtClean="0">
                <a:solidFill>
                  <a:schemeClr val="tx1"/>
                </a:solidFill>
              </a:rPr>
            </a:br>
            <a:endParaRPr lang="ru-RU" sz="2400" smtClean="0">
              <a:solidFill>
                <a:schemeClr val="tx1"/>
              </a:solidFill>
            </a:endParaRP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>
            <p:ph idx="1"/>
          </p:nvPr>
        </p:nvGraphicFramePr>
        <p:xfrm>
          <a:off x="465138" y="1600200"/>
          <a:ext cx="8212137" cy="4524375"/>
        </p:xfrm>
        <a:graphic>
          <a:graphicData uri="http://schemas.openxmlformats.org/presentationml/2006/ole">
            <p:oleObj spid="_x0000_s4098" name="Диаграмма" r:id="rId3" imgW="8229552" imgH="4533789" progId="MSGraph.Chart.8">
              <p:embed followColorScheme="full"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444500" y="1397000"/>
          <a:ext cx="8439150" cy="5010150"/>
        </p:xfrm>
        <a:graphic>
          <a:graphicData uri="http://schemas.openxmlformats.org/presentationml/2006/ole">
            <p:oleObj spid="_x0000_s4102" name="Диаграмма" r:id="rId4" imgW="8438951" imgH="5010299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Результати діяльності ГО за </a:t>
            </a:r>
            <a:br>
              <a:rPr lang="uk-UA" sz="4000" smtClean="0"/>
            </a:br>
            <a:r>
              <a:rPr lang="uk-UA" sz="4000" smtClean="0"/>
              <a:t> 201</a:t>
            </a:r>
            <a:r>
              <a:rPr lang="en-US" sz="4000" smtClean="0"/>
              <a:t>7</a:t>
            </a:r>
            <a:r>
              <a:rPr lang="uk-UA" sz="4000" smtClean="0"/>
              <a:t> рік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ru-RU" sz="2400" smtClean="0"/>
              <a:t>Надходження/л</a:t>
            </a:r>
            <a:r>
              <a:rPr lang="uk-UA" sz="2400" smtClean="0"/>
              <a:t>ікування, грн.</a:t>
            </a:r>
            <a:endParaRPr lang="ru-RU" sz="2400" smtClean="0"/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273050" y="1397000"/>
          <a:ext cx="8515350" cy="5143500"/>
        </p:xfrm>
        <a:graphic>
          <a:graphicData uri="http://schemas.openxmlformats.org/presentationml/2006/ole">
            <p:oleObj spid="_x0000_s5126" name="Диаграмма" r:id="rId3" imgW="8524743" imgH="5143526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Результати діяльності ГО за </a:t>
            </a:r>
            <a:br>
              <a:rPr lang="uk-UA" sz="4000" smtClean="0"/>
            </a:br>
            <a:r>
              <a:rPr lang="uk-UA" sz="4000" smtClean="0"/>
              <a:t> 201</a:t>
            </a:r>
            <a:r>
              <a:rPr lang="en-US" sz="4000" smtClean="0"/>
              <a:t>7</a:t>
            </a:r>
            <a:r>
              <a:rPr lang="uk-UA" sz="4000" smtClean="0"/>
              <a:t> рік </a:t>
            </a:r>
            <a:br>
              <a:rPr lang="uk-UA" sz="4000" smtClean="0"/>
            </a:br>
            <a:r>
              <a:rPr lang="uk-UA" sz="3600" smtClean="0">
                <a:solidFill>
                  <a:srgbClr val="FFCC00"/>
                </a:solidFill>
              </a:rPr>
              <a:t>Структура доходів</a:t>
            </a:r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238125" y="1400175"/>
          <a:ext cx="8753475" cy="5295900"/>
        </p:xfrm>
        <a:graphic>
          <a:graphicData uri="http://schemas.openxmlformats.org/presentationml/2006/ole">
            <p:oleObj spid="_x0000_s7175" name="Диаграмма" r:id="rId3" imgW="8753658" imgH="5295960" progId="MSGraph.Chart.8">
              <p:embed followColorScheme="full"/>
            </p:oleObj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1524000" y="1395413"/>
          <a:ext cx="6096000" cy="4067175"/>
        </p:xfrm>
        <a:graphic>
          <a:graphicData uri="http://schemas.openxmlformats.org/presentationml/2006/ole">
            <p:oleObj spid="_x0000_s7176" name="Диаграмма" r:id="rId4" imgW="6096130" imgH="4067088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Результати діяльності ГО за </a:t>
            </a:r>
            <a:br>
              <a:rPr lang="uk-UA" sz="4000" smtClean="0"/>
            </a:br>
            <a:r>
              <a:rPr lang="uk-UA" sz="4000" smtClean="0"/>
              <a:t> 201</a:t>
            </a:r>
            <a:r>
              <a:rPr lang="en-US" sz="4000" smtClean="0"/>
              <a:t>7</a:t>
            </a:r>
            <a:r>
              <a:rPr lang="uk-UA" sz="4000" smtClean="0"/>
              <a:t> рік </a:t>
            </a:r>
            <a:br>
              <a:rPr lang="uk-UA" sz="4000" smtClean="0"/>
            </a:br>
            <a:r>
              <a:rPr lang="uk-UA" sz="3600" smtClean="0">
                <a:solidFill>
                  <a:srgbClr val="FFCC00"/>
                </a:solidFill>
              </a:rPr>
              <a:t>Структура видатків</a:t>
            </a:r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79388" y="1647825"/>
          <a:ext cx="8785225" cy="4978400"/>
        </p:xfrm>
        <a:graphic>
          <a:graphicData uri="http://schemas.openxmlformats.org/presentationml/2006/ole">
            <p:oleObj spid="_x0000_s8198" name="Диаграмма" r:id="rId3" imgW="6286418" imgH="3562380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uk-UA" sz="4000" smtClean="0"/>
              <a:t>Результати діяльності ГО за </a:t>
            </a:r>
            <a:br>
              <a:rPr lang="uk-UA" sz="4000" smtClean="0"/>
            </a:br>
            <a:r>
              <a:rPr lang="uk-UA" sz="4000" smtClean="0"/>
              <a:t> 201</a:t>
            </a:r>
            <a:r>
              <a:rPr lang="en-US" sz="4000" smtClean="0"/>
              <a:t>7</a:t>
            </a:r>
            <a:r>
              <a:rPr lang="uk-UA" sz="4000" smtClean="0"/>
              <a:t> рік</a:t>
            </a:r>
            <a:endParaRPr lang="ru-RU" sz="400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uk-UA" smtClean="0">
                <a:effectLst/>
              </a:rPr>
              <a:t>Питання до вирішення:</a:t>
            </a:r>
          </a:p>
          <a:p>
            <a:pPr>
              <a:buFont typeface="Wingdings" pitchFamily="2" charset="2"/>
              <a:buNone/>
            </a:pPr>
            <a:r>
              <a:rPr lang="uk-UA" smtClean="0">
                <a:effectLst/>
              </a:rPr>
              <a:t>Лікування родичів.</a:t>
            </a:r>
          </a:p>
          <a:p>
            <a:pPr>
              <a:buFont typeface="Wingdings" pitchFamily="2" charset="2"/>
              <a:buNone/>
            </a:pPr>
            <a:r>
              <a:rPr lang="uk-UA" smtClean="0">
                <a:effectLst/>
              </a:rPr>
              <a:t>Додаткові програми.</a:t>
            </a:r>
            <a:endParaRPr lang="ru-RU" smtClean="0"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smtClean="0"/>
              <a:t>Філософія ГО “Допоможемо собі”</a:t>
            </a:r>
            <a:endParaRPr lang="ru-RU" sz="4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uk-UA" sz="2800" smtClean="0"/>
              <a:t>		Медичні заклади Волинської області забезпечені фаховими досвідченими спеціалістами і спроможні надати високоякісну медичну допомогу населенню, однак недостатній рівень бюджетного фінансування не дає можливість забезпечити лікувальні заклади необхідною кількістю медикаментів. З іншої сторони не кожен житель міста має можливість оплатити ліки самостійно. Де взяти кошти на ліки?</a:t>
            </a:r>
            <a:endParaRPr lang="ru-RU" sz="28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uk-UA" sz="4000" smtClean="0">
                <a:effectLst/>
              </a:rPr>
              <a:t>Лікування родичів</a:t>
            </a:r>
            <a:endParaRPr lang="ru-RU" sz="4000" smtClean="0">
              <a:effectLst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800" smtClean="0">
                <a:effectLst/>
              </a:rPr>
              <a:t>Згідно з нашими Положеннями про членство лікування родичів по квитку члена не передбачено (лише діти до 18 років). Протягом 2017 року було понад 50 звернень наших членів з такою потребою. Їх звернення виносились на розгляд Правління, яке дозволяло зареєструвати родича членом лікарняної каси, виготовити йому квиток і перевести кошти з рахунку заявника. По отриманому квитку родич отримував допомогу вже як член лікарняної каси.</a:t>
            </a:r>
            <a:r>
              <a:rPr lang="en-US" sz="2800" smtClean="0">
                <a:effectLst/>
              </a:rPr>
              <a:t> </a:t>
            </a:r>
            <a:endParaRPr lang="ru-RU" sz="2800" smtClean="0">
              <a:effectLst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uk-UA" sz="4000" smtClean="0">
                <a:effectLst/>
              </a:rPr>
              <a:t>Лікування родичів</a:t>
            </a:r>
            <a:endParaRPr lang="ru-RU" sz="4000" smtClean="0">
              <a:effectLst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uk-UA" smtClean="0">
                <a:effectLst/>
              </a:rPr>
              <a:t>Пропозиції:</a:t>
            </a:r>
          </a:p>
          <a:p>
            <a:pPr>
              <a:buFont typeface="Wingdings" pitchFamily="2" charset="2"/>
              <a:buNone/>
            </a:pPr>
            <a:r>
              <a:rPr lang="uk-UA" smtClean="0">
                <a:effectLst/>
              </a:rPr>
              <a:t>Правлінню затвердити зміни до Положення про членство пунктами, які б передбачали можливість надання допомоги родичам члена після їх реєстрації в лікарняній касі.</a:t>
            </a:r>
          </a:p>
          <a:p>
            <a:pPr>
              <a:buFont typeface="Wingdings" pitchFamily="2" charset="2"/>
              <a:buNone/>
            </a:pPr>
            <a:endParaRPr lang="ru-RU" smtClean="0">
              <a:effectLst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uk-UA" smtClean="0">
                <a:effectLst/>
              </a:rPr>
              <a:t>Додаткові програми</a:t>
            </a:r>
            <a:endParaRPr lang="ru-RU" smtClean="0">
              <a:effectLst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uk-UA" smtClean="0">
                <a:effectLst/>
              </a:rPr>
              <a:t>Діюча редакція Положення:</a:t>
            </a:r>
            <a:endParaRPr lang="ru-RU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6.1. Члени ГО, які справно сплачують членські внески і протягом двох останніх календарних років не скористались допомогою ГО мають право використати накопичені на своєму особовому рахунку кошти на додаткові програми: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uk-UA" smtClean="0">
                <a:effectLst/>
              </a:rPr>
              <a:t>Додаткові програми</a:t>
            </a:r>
            <a:endParaRPr lang="ru-RU" smtClean="0">
              <a:effectLst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uk-UA" smtClean="0">
                <a:effectLst/>
              </a:rPr>
              <a:t>Пропозиція:</a:t>
            </a:r>
            <a:endParaRPr lang="ru-RU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6.1. Члени ГО, які справно сплачують членські внески мають право використати накопичені на своєму особовому рахунку кошти (за мінусом суми внесків за останні 12 місяців) на додаткові програми: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uk-UA" sz="4000" smtClean="0">
                <a:effectLst/>
              </a:rPr>
              <a:t>Громадська організація “Лікарняна каса “Допоможемо собі ”</a:t>
            </a:r>
            <a:endParaRPr lang="ru-RU" sz="4000" smtClean="0">
              <a:effectLst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endParaRPr lang="uk-UA" smtClean="0">
              <a:effectLst/>
            </a:endParaRPr>
          </a:p>
          <a:p>
            <a:pPr>
              <a:buFont typeface="Wingdings" pitchFamily="2" charset="2"/>
              <a:buNone/>
            </a:pPr>
            <a:endParaRPr lang="uk-UA" smtClean="0">
              <a:effectLst/>
            </a:endParaRPr>
          </a:p>
          <a:p>
            <a:pPr>
              <a:buFont typeface="Wingdings" pitchFamily="2" charset="2"/>
              <a:buNone/>
            </a:pPr>
            <a:endParaRPr lang="uk-UA" smtClean="0">
              <a:effectLst/>
            </a:endParaRPr>
          </a:p>
          <a:p>
            <a:pPr algn="ctr">
              <a:buFont typeface="Wingdings" pitchFamily="2" charset="2"/>
              <a:buNone/>
            </a:pPr>
            <a:r>
              <a:rPr lang="uk-UA" sz="4000" i="1" smtClean="0">
                <a:effectLst/>
              </a:rPr>
              <a:t>Дякуємо за увагу!</a:t>
            </a:r>
          </a:p>
          <a:p>
            <a:pPr>
              <a:buFont typeface="Wingdings" pitchFamily="2" charset="2"/>
              <a:buNone/>
            </a:pPr>
            <a:endParaRPr lang="uk-UA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uk-UA" smtClean="0">
                <a:effectLst/>
              </a:rPr>
              <a:t>						Будьте здорові!</a:t>
            </a:r>
            <a:endParaRPr lang="ru-RU" smtClean="0"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smtClean="0"/>
              <a:t>Філософія ГО “Допоможемо собі”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mtClean="0">
                <a:solidFill>
                  <a:srgbClr val="FFCC00"/>
                </a:solidFill>
              </a:rPr>
              <a:t>Взяти кредит?</a:t>
            </a:r>
            <a:r>
              <a:rPr lang="uk-UA" smtClean="0"/>
              <a:t> Для цього необхідно пройти певну процедуру, а ліки потрібно вже. Та й за кредит треба платити %%.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mtClean="0">
                <a:solidFill>
                  <a:srgbClr val="FFCC00"/>
                </a:solidFill>
              </a:rPr>
              <a:t>Попросити матеріальну допомогу в директора?</a:t>
            </a:r>
            <a:r>
              <a:rPr lang="uk-UA" smtClean="0"/>
              <a:t> Не всі підприємства можуть оперативно виділити допомогу.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mtClean="0">
                <a:solidFill>
                  <a:srgbClr val="FFCC00"/>
                </a:solidFill>
              </a:rPr>
              <a:t>Зібрати допомогу від колег на роботі?</a:t>
            </a:r>
            <a:r>
              <a:rPr lang="uk-UA" smtClean="0"/>
              <a:t> На це також може знадобитися певний час.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smtClean="0"/>
              <a:t>Філософія ГО “Допоможемо собі”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uk-UA" sz="2800" smtClean="0"/>
              <a:t>		Ми пропонуємо фактично третій варіант – колективну солідарну взаємодопомогу. Тільки кошти колектив збирає не під кожну окрему потребу у лікуванні, а наперед. Кожен член колективу відкладає кошти собі на лікування на особовому рахунку в об</a:t>
            </a:r>
            <a:r>
              <a:rPr lang="en-US" sz="2800" smtClean="0"/>
              <a:t>’</a:t>
            </a:r>
            <a:r>
              <a:rPr lang="uk-UA" sz="2800" smtClean="0"/>
              <a:t>єднанні. Кошти всіх членів колективу формують спільний рахунок працівників підприємства. В межах цих коштів і фінансується лікування наших членів.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Результати діяльності ГО за </a:t>
            </a:r>
            <a:br>
              <a:rPr lang="uk-UA" sz="4000" smtClean="0"/>
            </a:br>
            <a:r>
              <a:rPr lang="uk-UA" sz="4000" smtClean="0"/>
              <a:t>201</a:t>
            </a:r>
            <a:r>
              <a:rPr lang="en-US" sz="4000" smtClean="0"/>
              <a:t>7</a:t>
            </a:r>
            <a:r>
              <a:rPr lang="uk-UA" sz="4000" smtClean="0"/>
              <a:t> рік</a:t>
            </a:r>
            <a:br>
              <a:rPr lang="uk-UA" sz="4000" smtClean="0"/>
            </a:br>
            <a:r>
              <a:rPr lang="uk-UA" sz="2400" smtClean="0">
                <a:solidFill>
                  <a:schemeClr val="tx1"/>
                </a:solidFill>
              </a:rPr>
              <a:t>Видатки, грн.</a:t>
            </a:r>
          </a:p>
        </p:txBody>
      </p:sp>
      <p:graphicFrame>
        <p:nvGraphicFramePr>
          <p:cNvPr id="54397" name="Group 2173"/>
          <p:cNvGraphicFramePr>
            <a:graphicFrameLocks noGrp="1"/>
          </p:cNvGraphicFramePr>
          <p:nvPr/>
        </p:nvGraphicFramePr>
        <p:xfrm>
          <a:off x="142875" y="1844675"/>
          <a:ext cx="9001125" cy="5019675"/>
        </p:xfrm>
        <a:graphic>
          <a:graphicData uri="http://schemas.openxmlformats.org/drawingml/2006/table">
            <a:tbl>
              <a:tblPr/>
              <a:tblGrid>
                <a:gridCol w="1081088"/>
                <a:gridCol w="1079500"/>
                <a:gridCol w="1008062"/>
                <a:gridCol w="1008063"/>
                <a:gridCol w="1008062"/>
                <a:gridCol w="863600"/>
                <a:gridCol w="1008063"/>
                <a:gridCol w="865187"/>
                <a:gridCol w="1079500"/>
              </a:tblGrid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лікування, в т.ч.: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Стаціонар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Денний стаціонар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обстеження, в т.ч.: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Комунальні установи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Приватні центри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Стоматологія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Сан-курортне лік-ня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 2017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114153,34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85833,48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28319,86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19978,96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19978,96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12656,5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3080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149868,80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194947,95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139995,74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54952,21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30441,64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30441,64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35163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2570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263122,59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201669,19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156926,69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44742,5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34613,08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34613,08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2950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1800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241032,27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132921,25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97446,74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35474,51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26355,71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26355,71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31405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190681,96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169810,24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144671,5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25138,74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19388,37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19388,37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13880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203078,61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111911,13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85991,34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25919,79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27914,66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25399,66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2515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19336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13060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172221,79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124530,38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103830,28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20700,1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27648,09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19658,09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7990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16957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3516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172651,47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110605,96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87929,79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22676,17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17766,78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13466,78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4300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16432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7790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152594,74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108781,27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93823,72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14957,55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25163,9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20865,9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4298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16704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2160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152809,17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137537,99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118020,57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19517,42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40372,88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34257,88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6115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16749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1115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195774,87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148814,69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106941,94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41872,75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43667,47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36587,47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7080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42584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9050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244116,16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185925,04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130279,4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55645,64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36301,74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25014,74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11287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47916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270142,78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1741608,43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1351691,19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389917,24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349613,28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306028,28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43585,00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272732,50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44141,00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2408095,21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Результати діяльності ГО за </a:t>
            </a:r>
            <a:br>
              <a:rPr lang="uk-UA" sz="4000" smtClean="0"/>
            </a:br>
            <a:r>
              <a:rPr lang="uk-UA" sz="4000" smtClean="0"/>
              <a:t>201</a:t>
            </a:r>
            <a:r>
              <a:rPr lang="en-US" sz="4000" smtClean="0"/>
              <a:t>7</a:t>
            </a:r>
            <a:r>
              <a:rPr lang="uk-UA" sz="4000" smtClean="0"/>
              <a:t> рік</a:t>
            </a:r>
            <a:br>
              <a:rPr lang="uk-UA" sz="4000" smtClean="0"/>
            </a:br>
            <a:r>
              <a:rPr lang="uk-UA" sz="2400" smtClean="0">
                <a:solidFill>
                  <a:schemeClr val="tx1"/>
                </a:solidFill>
              </a:rPr>
              <a:t>Видатки, грн.</a:t>
            </a:r>
          </a:p>
        </p:txBody>
      </p:sp>
      <p:graphicFrame>
        <p:nvGraphicFramePr>
          <p:cNvPr id="55451" name="Object 155"/>
          <p:cNvGraphicFramePr>
            <a:graphicFrameLocks noChangeAspect="1"/>
          </p:cNvGraphicFramePr>
          <p:nvPr/>
        </p:nvGraphicFramePr>
        <p:xfrm>
          <a:off x="371475" y="1397000"/>
          <a:ext cx="8439150" cy="5276850"/>
        </p:xfrm>
        <a:graphic>
          <a:graphicData uri="http://schemas.openxmlformats.org/presentationml/2006/ole">
            <p:oleObj spid="_x0000_s55451" name="Диаграмма" r:id="rId3" imgW="8438951" imgH="5276752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Результати діяльності ГО за </a:t>
            </a:r>
            <a:br>
              <a:rPr lang="uk-UA" sz="4000" smtClean="0"/>
            </a:br>
            <a:r>
              <a:rPr lang="uk-UA" sz="4000" smtClean="0"/>
              <a:t>201</a:t>
            </a:r>
            <a:r>
              <a:rPr lang="en-US" sz="4000" smtClean="0"/>
              <a:t>7</a:t>
            </a:r>
            <a:r>
              <a:rPr lang="uk-UA" sz="4000" smtClean="0"/>
              <a:t> рік</a:t>
            </a:r>
            <a:br>
              <a:rPr lang="uk-UA" sz="4000" smtClean="0"/>
            </a:br>
            <a:r>
              <a:rPr lang="uk-UA" sz="2400" smtClean="0">
                <a:solidFill>
                  <a:schemeClr val="tx1"/>
                </a:solidFill>
              </a:rPr>
              <a:t>Видатки, грн.</a:t>
            </a:r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71475" y="1397000"/>
          <a:ext cx="8439150" cy="5276850"/>
        </p:xfrm>
        <a:graphic>
          <a:graphicData uri="http://schemas.openxmlformats.org/presentationml/2006/ole">
            <p:oleObj spid="_x0000_s56323" name="Диаграмма" r:id="rId3" imgW="8438951" imgH="5276752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Результати діяльності ГО за </a:t>
            </a:r>
            <a:br>
              <a:rPr lang="uk-UA" sz="4000" smtClean="0"/>
            </a:br>
            <a:r>
              <a:rPr lang="uk-UA" sz="4000" smtClean="0"/>
              <a:t>201</a:t>
            </a:r>
            <a:r>
              <a:rPr lang="en-US" sz="4000" smtClean="0"/>
              <a:t>7</a:t>
            </a:r>
            <a:r>
              <a:rPr lang="uk-UA" sz="4000" smtClean="0"/>
              <a:t> рік</a:t>
            </a:r>
            <a:br>
              <a:rPr lang="uk-UA" sz="4000" smtClean="0"/>
            </a:br>
            <a:r>
              <a:rPr lang="uk-UA" sz="2400" smtClean="0">
                <a:solidFill>
                  <a:schemeClr val="tx1"/>
                </a:solidFill>
              </a:rPr>
              <a:t>Видатки, грн.</a:t>
            </a:r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371475" y="1397000"/>
          <a:ext cx="8439150" cy="5276850"/>
        </p:xfrm>
        <a:graphic>
          <a:graphicData uri="http://schemas.openxmlformats.org/presentationml/2006/ole">
            <p:oleObj spid="_x0000_s57347" name="Диаграмма" r:id="rId3" imgW="8448709" imgH="5286560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>Результати діяльності ГО за </a:t>
            </a:r>
            <a:br>
              <a:rPr lang="uk-UA" sz="4000" smtClean="0"/>
            </a:br>
            <a:r>
              <a:rPr lang="uk-UA" sz="4000" smtClean="0"/>
              <a:t>201</a:t>
            </a:r>
            <a:r>
              <a:rPr lang="en-US" sz="4000" smtClean="0"/>
              <a:t>7</a:t>
            </a:r>
            <a:r>
              <a:rPr lang="uk-UA" sz="4000" smtClean="0"/>
              <a:t> рік</a:t>
            </a:r>
            <a:br>
              <a:rPr lang="uk-UA" sz="4000" smtClean="0"/>
            </a:br>
            <a:r>
              <a:rPr lang="uk-UA" sz="2400" smtClean="0">
                <a:solidFill>
                  <a:schemeClr val="tx1"/>
                </a:solidFill>
              </a:rPr>
              <a:t>Видатки, грн.</a:t>
            </a:r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371475" y="1397000"/>
          <a:ext cx="8439150" cy="5276850"/>
        </p:xfrm>
        <a:graphic>
          <a:graphicData uri="http://schemas.openxmlformats.org/presentationml/2006/ole">
            <p:oleObj spid="_x0000_s58371" name="Диаграмма" r:id="rId3" imgW="8448709" imgH="5286560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3292</TotalTime>
  <Words>764</Words>
  <Application>Microsoft Office PowerPoint</Application>
  <PresentationFormat>Экран (4:3)</PresentationFormat>
  <Paragraphs>313</Paragraphs>
  <Slides>24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33" baseType="lpstr">
      <vt:lpstr>Arial</vt:lpstr>
      <vt:lpstr>Wingdings</vt:lpstr>
      <vt:lpstr>Calibri</vt:lpstr>
      <vt:lpstr>Arial Cyr</vt:lpstr>
      <vt:lpstr>Times New Roman</vt:lpstr>
      <vt:lpstr>Круги</vt:lpstr>
      <vt:lpstr>1_Круги</vt:lpstr>
      <vt:lpstr>Диаграмма Microsoft Graph</vt:lpstr>
      <vt:lpstr>Диаграмма Microsoft Office Excel</vt:lpstr>
      <vt:lpstr>Звітна конференція громадського об’єднання “Допоможемо собі” Підсумки роботи за  2017 рік </vt:lpstr>
      <vt:lpstr>Філософія ГО “Допоможемо собі”</vt:lpstr>
      <vt:lpstr>Філософія ГО “Допоможемо собі”</vt:lpstr>
      <vt:lpstr>Філософія ГО “Допоможемо собі”</vt:lpstr>
      <vt:lpstr>Результати діяльності ГО за  2017 рік Видатки, грн.</vt:lpstr>
      <vt:lpstr>Результати діяльності ГО за  2017 рік Видатки, грн.</vt:lpstr>
      <vt:lpstr>Результати діяльності ГО за  2017 рік Видатки, грн.</vt:lpstr>
      <vt:lpstr>Результати діяльності ГО за  2017 рік Видатки, грн.</vt:lpstr>
      <vt:lpstr>Результати діяльності ГО за  2017 рік Видатки, грн.</vt:lpstr>
      <vt:lpstr>Результати діяльності ГО за  2017 рік Видатки, грн.</vt:lpstr>
      <vt:lpstr>Результати діяльності ГО за  2017 рік Видатки, грн. 2016/2017</vt:lpstr>
      <vt:lpstr>Результати діяльності ГО за  2017 рік Кількість членів ГО, яким надано допомогу</vt:lpstr>
      <vt:lpstr>Результати діяльності ГО за  2017 рік Кількість членів ГО, яким надано допомогу</vt:lpstr>
      <vt:lpstr>Результати діяльності ГО за  2017 рік Середня вартість допомоги </vt:lpstr>
      <vt:lpstr>Результати діяльності ГО за   2017 рік  Середня вартість лікування 2014/2015/2016/2017 рр. </vt:lpstr>
      <vt:lpstr>Результати діяльності ГО за   2017 рік Надходження/лікування, грн.</vt:lpstr>
      <vt:lpstr>Результати діяльності ГО за   2017 рік  Структура доходів</vt:lpstr>
      <vt:lpstr>Результати діяльності ГО за   2017 рік  Структура видатків</vt:lpstr>
      <vt:lpstr>Результати діяльності ГО за   2017 рік</vt:lpstr>
      <vt:lpstr>Лікування родичів</vt:lpstr>
      <vt:lpstr>Лікування родичів</vt:lpstr>
      <vt:lpstr>Додаткові програми</vt:lpstr>
      <vt:lpstr>Додаткові програми</vt:lpstr>
      <vt:lpstr>Громадська організація “Лікарняна каса “Допоможемо собі ”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Звітна конференція ГО “Допоможемо собі”</dc:title>
  <dc:creator>Admin</dc:creator>
  <cp:lastModifiedBy>Admin</cp:lastModifiedBy>
  <cp:revision>51</cp:revision>
  <dcterms:created xsi:type="dcterms:W3CDTF">2015-11-25T06:26:58Z</dcterms:created>
  <dcterms:modified xsi:type="dcterms:W3CDTF">2018-05-29T11:44:48Z</dcterms:modified>
</cp:coreProperties>
</file>